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2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56" r:id="rId12"/>
    <p:sldId id="301" r:id="rId13"/>
    <p:sldId id="303" r:id="rId14"/>
    <p:sldId id="310" r:id="rId15"/>
    <p:sldId id="305" r:id="rId16"/>
    <p:sldId id="304" r:id="rId17"/>
    <p:sldId id="306" r:id="rId18"/>
    <p:sldId id="307" r:id="rId19"/>
    <p:sldId id="308" r:id="rId20"/>
    <p:sldId id="311" r:id="rId21"/>
    <p:sldId id="309" r:id="rId22"/>
    <p:sldId id="312" r:id="rId23"/>
    <p:sldId id="257" r:id="rId24"/>
    <p:sldId id="258" r:id="rId25"/>
    <p:sldId id="259" r:id="rId26"/>
    <p:sldId id="260" r:id="rId27"/>
    <p:sldId id="261" r:id="rId28"/>
    <p:sldId id="266" r:id="rId29"/>
    <p:sldId id="262" r:id="rId30"/>
    <p:sldId id="263" r:id="rId31"/>
    <p:sldId id="264" r:id="rId32"/>
    <p:sldId id="268" r:id="rId33"/>
    <p:sldId id="267" r:id="rId34"/>
    <p:sldId id="272" r:id="rId35"/>
    <p:sldId id="269" r:id="rId36"/>
    <p:sldId id="270" r:id="rId37"/>
    <p:sldId id="271" r:id="rId38"/>
    <p:sldId id="273" r:id="rId39"/>
    <p:sldId id="274" r:id="rId40"/>
    <p:sldId id="275" r:id="rId41"/>
    <p:sldId id="276" r:id="rId42"/>
    <p:sldId id="283" r:id="rId43"/>
    <p:sldId id="277" r:id="rId44"/>
    <p:sldId id="278" r:id="rId45"/>
    <p:sldId id="279" r:id="rId46"/>
    <p:sldId id="280" r:id="rId47"/>
    <p:sldId id="281" r:id="rId48"/>
    <p:sldId id="284" r:id="rId49"/>
    <p:sldId id="285" r:id="rId50"/>
    <p:sldId id="291" r:id="rId51"/>
    <p:sldId id="287" r:id="rId52"/>
    <p:sldId id="289" r:id="rId53"/>
    <p:sldId id="286" r:id="rId5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22" autoAdjust="0"/>
  </p:normalViewPr>
  <p:slideViewPr>
    <p:cSldViewPr>
      <p:cViewPr>
        <p:scale>
          <a:sx n="75" d="100"/>
          <a:sy n="75" d="100"/>
        </p:scale>
        <p:origin x="-13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F8C9-A1CA-42ED-A4CC-B76ECDFDF909}" type="datetimeFigureOut">
              <a:rPr lang="tr-TR" smtClean="0"/>
              <a:pPr/>
              <a:t>08.01.2015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834B-6B27-4799-97BD-B1398BB587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7018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A12-A69B-44D2-BF88-C24B892FE4CA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D46C-6A8C-4AE1-B554-90C840FA5519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8F36-987E-4D84-9EF2-EB9FAA1FBDA1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A970-6AE2-43F1-958B-B0C2CCB01246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8790-1C16-4B3C-A7B9-0DCA5F78F5A6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02B0-44A6-4801-B297-6B2D6D5ACFF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8FD5-3990-4917-98EB-868E5F38F32C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9FF-88D8-4350-9424-9883997B5B3D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859E-019C-4B7D-AD14-F983E428A787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FC24-A337-45B8-989C-33BF09124450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9C89-C614-4F61-B47C-A2040671479C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952088" y="2564904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 smtClean="0"/>
              <a:t>Bu sunum  Ağrı İl Milli Eğitim Müdürlüğü’nün 08/09/2014 tarihli 81240968/480.99/3777122 sayılı , “Dyned Destek Hizmeti” konulu yazısına istinaden okullarımızda Dyned </a:t>
            </a:r>
            <a:r>
              <a:rPr lang="tr-TR" b="1" dirty="0" err="1" smtClean="0"/>
              <a:t>Eba</a:t>
            </a:r>
            <a:r>
              <a:rPr lang="tr-TR" b="1" dirty="0" smtClean="0"/>
              <a:t> Şifre Güncelleme İşlemlerinin daha kolay yapılabilmesi için Ağrı İl Milli Eğitim Müdürlüğü tarafından   hazırlanmıştır.</a:t>
            </a:r>
            <a:endParaRPr lang="tr-TR" b="1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FE23-DA87-486A-969C-993AD023E04B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697012" y="153491"/>
            <a:ext cx="7907436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76" y="265216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- </a:t>
            </a:r>
            <a:r>
              <a:rPr lang="tr-TR" dirty="0"/>
              <a:t>Öğrencilerin yaptığı tüm çalışmalarının danışman tarafından istenildiği anda görülebilmesini ve öğrencilerin daha başarılı olabilmeleri için yönlendirilebilmesini,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- </a:t>
            </a:r>
            <a:r>
              <a:rPr lang="tr-TR" dirty="0"/>
              <a:t>Danışmanın kullanıcılarla yapacağı toplu çalışmaların, uzaktan kontrolle desteklenmesini sağlamaktadır.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67544" y="105846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757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71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3370696"/>
          </a:xfrm>
        </p:spPr>
        <p:txBody>
          <a:bodyPr>
            <a:normAutofit/>
          </a:bodyPr>
          <a:lstStyle/>
          <a:p>
            <a:r>
              <a:rPr lang="tr-TR" dirty="0" err="1" smtClean="0"/>
              <a:t>DynEd</a:t>
            </a:r>
            <a:r>
              <a:rPr lang="tr-TR" dirty="0" smtClean="0"/>
              <a:t> EBA </a:t>
            </a:r>
            <a:br>
              <a:rPr lang="tr-TR" dirty="0" smtClean="0"/>
            </a:br>
            <a:r>
              <a:rPr lang="tr-TR" dirty="0" smtClean="0"/>
              <a:t>şifre güncelleme işlemleri </a:t>
            </a:r>
            <a:endParaRPr lang="tr-TR" dirty="0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71B7-6D0A-4412-9CEC-1753EAC4426B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İngilizce </a:t>
            </a:r>
            <a:r>
              <a:rPr lang="tr-TR" dirty="0"/>
              <a:t>öğretmenlerinin </a:t>
            </a:r>
            <a:r>
              <a:rPr lang="tr-TR" dirty="0" err="1"/>
              <a:t>Mebbis</a:t>
            </a:r>
            <a:r>
              <a:rPr lang="tr-TR" dirty="0"/>
              <a:t> şifresi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İngilizce </a:t>
            </a:r>
            <a:r>
              <a:rPr lang="tr-TR" dirty="0"/>
              <a:t>öğretmenlerinin ders saatlerinin e-okul sistemine kayıtlı olması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6632"/>
            <a:ext cx="82661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232518"/>
            <a:ext cx="183954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67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İngilizce </a:t>
            </a:r>
            <a:r>
              <a:rPr lang="tr-TR" dirty="0"/>
              <a:t>dersine giren öğretmen ücretli ise (</a:t>
            </a:r>
            <a:r>
              <a:rPr lang="tr-TR" dirty="0" err="1"/>
              <a:t>mebbis</a:t>
            </a:r>
            <a:r>
              <a:rPr lang="tr-TR" dirty="0"/>
              <a:t> şifresi olmadığından) bu öğretmenlerin güncellemelerini </a:t>
            </a:r>
            <a:r>
              <a:rPr lang="tr-TR" dirty="0" err="1" smtClean="0"/>
              <a:t>DynEd</a:t>
            </a:r>
            <a:r>
              <a:rPr lang="tr-TR" dirty="0" smtClean="0"/>
              <a:t> </a:t>
            </a:r>
            <a:r>
              <a:rPr lang="tr-TR" dirty="0"/>
              <a:t>den sorumlu müdür yardımcılarının </a:t>
            </a:r>
            <a:r>
              <a:rPr lang="tr-TR" dirty="0" smtClean="0"/>
              <a:t>yapması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DynEd</a:t>
            </a:r>
            <a:r>
              <a:rPr lang="tr-TR" dirty="0" smtClean="0"/>
              <a:t> </a:t>
            </a:r>
            <a:r>
              <a:rPr lang="tr-TR" dirty="0"/>
              <a:t>programının okuldaki bilgisayarlarda kurulu olması </a:t>
            </a:r>
            <a:r>
              <a:rPr lang="tr-TR" dirty="0" smtClean="0"/>
              <a:t>gereklidir.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6632"/>
            <a:ext cx="82661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32518"/>
            <a:ext cx="20113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0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DynEd</a:t>
            </a:r>
            <a:r>
              <a:rPr lang="tr-TR" dirty="0" smtClean="0"/>
              <a:t> EBA Kurumdan sınıf güncelleme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6632"/>
            <a:ext cx="82661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28" y="260648"/>
            <a:ext cx="20113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53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8" y="188640"/>
            <a:ext cx="8266113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4526"/>
            <a:ext cx="20113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5" y="1772816"/>
            <a:ext cx="8206266" cy="470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868144" y="3281203"/>
            <a:ext cx="219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 err="1">
                <a:solidFill>
                  <a:srgbClr val="C00000"/>
                </a:solidFill>
              </a:rPr>
              <a:t>dyned</a:t>
            </a:r>
            <a:r>
              <a:rPr lang="tr-TR" b="1" u="sng" dirty="0">
                <a:solidFill>
                  <a:srgbClr val="C00000"/>
                </a:solidFill>
              </a:rPr>
              <a:t> </a:t>
            </a:r>
            <a:r>
              <a:rPr lang="tr-TR" b="1" u="sng" dirty="0" err="1">
                <a:solidFill>
                  <a:srgbClr val="C00000"/>
                </a:solidFill>
              </a:rPr>
              <a:t>eba</a:t>
            </a:r>
            <a:r>
              <a:rPr lang="tr-TR" b="1" u="sng" dirty="0">
                <a:solidFill>
                  <a:srgbClr val="C00000"/>
                </a:solidFill>
              </a:rPr>
              <a:t> kurum</a:t>
            </a:r>
          </a:p>
        </p:txBody>
      </p:sp>
    </p:spTree>
    <p:extLst>
      <p:ext uri="{BB962C8B-B14F-4D97-AF65-F5344CB8AC3E}">
        <p14:creationId xmlns="" xmlns:p14="http://schemas.microsoft.com/office/powerpoint/2010/main" val="9172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DA12-A69B-44D2-BF88-C24B892FE4CA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76126"/>
            <a:ext cx="7779407" cy="518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8640"/>
            <a:ext cx="7920881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6319"/>
            <a:ext cx="180274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14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1026" name="Picture 2" descr="C:\Users\MEBBİS-3\Desktop\dyned resi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5298"/>
            <a:ext cx="8280921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8" y="87522"/>
            <a:ext cx="8208912" cy="132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81600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84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2050" name="Picture 2" descr="C:\Users\MEBBİS-3\Desktop\dynedrs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44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930"/>
            <a:ext cx="8280920" cy="137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24" y="225996"/>
            <a:ext cx="17281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94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3074" name="Picture 2" descr="C:\Users\MEBBİS-3\Desktop\dynedrs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7486"/>
            <a:ext cx="8352928" cy="537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137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7"/>
            <a:ext cx="1944216" cy="122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65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			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</a:t>
            </a:r>
            <a:r>
              <a:rPr lang="tr-TR" sz="6000" dirty="0" err="1" smtClean="0"/>
              <a:t>DynEd</a:t>
            </a:r>
            <a:r>
              <a:rPr lang="tr-TR" sz="6000" dirty="0" smtClean="0"/>
              <a:t> </a:t>
            </a:r>
            <a:r>
              <a:rPr lang="tr-TR" sz="6000" dirty="0"/>
              <a:t>nedir?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57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Okul </a:t>
            </a:r>
            <a:r>
              <a:rPr lang="tr-TR" dirty="0"/>
              <a:t>için </a:t>
            </a:r>
            <a:r>
              <a:rPr lang="tr-TR" dirty="0" err="1"/>
              <a:t>DynEd</a:t>
            </a:r>
            <a:r>
              <a:rPr lang="tr-TR" dirty="0"/>
              <a:t> kurum şifresi alma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137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52" y="188639"/>
            <a:ext cx="1944216" cy="122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90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4098" name="Picture 2" descr="C:\Users\MEBBİS-3\Desktop\dynedrsm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2" y="1556792"/>
            <a:ext cx="8173764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2" y="81112"/>
            <a:ext cx="8173764" cy="14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88640"/>
            <a:ext cx="165618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67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Öğretmenin</a:t>
            </a:r>
            <a:r>
              <a:rPr lang="tr-TR" dirty="0" smtClean="0"/>
              <a:t> EBA dan </a:t>
            </a:r>
            <a:r>
              <a:rPr lang="tr-TR" dirty="0" err="1" smtClean="0">
                <a:solidFill>
                  <a:srgbClr val="FF0000"/>
                </a:solidFill>
              </a:rPr>
              <a:t>DynEd</a:t>
            </a:r>
            <a:r>
              <a:rPr lang="tr-TR" dirty="0" smtClean="0">
                <a:solidFill>
                  <a:srgbClr val="FF0000"/>
                </a:solidFill>
              </a:rPr>
              <a:t> şifresi </a:t>
            </a:r>
            <a:r>
              <a:rPr lang="tr-TR" dirty="0" smtClean="0"/>
              <a:t>alması</a:t>
            </a:r>
          </a:p>
          <a:p>
            <a:r>
              <a:rPr lang="tr-TR" dirty="0"/>
              <a:t> </a:t>
            </a:r>
            <a:r>
              <a:rPr lang="tr-TR" dirty="0" smtClean="0"/>
              <a:t>Öğretmenin sınıfları güncellemesi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2" y="81112"/>
            <a:ext cx="8173764" cy="14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88640"/>
            <a:ext cx="165618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36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558744" y="148803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Herhangi bir arama motorunu kullanarak “</a:t>
            </a:r>
            <a:r>
              <a:rPr lang="tr-TR" b="1" dirty="0" err="1" smtClean="0">
                <a:solidFill>
                  <a:srgbClr val="FF0000"/>
                </a:solidFill>
              </a:rPr>
              <a:t>dyned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eba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 yazıyoruz.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2" descr="C:\Users\laboratuva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7786742" cy="4248743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3643306" y="3110211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Arama sonucunda çıkan linki tıklıyoruz.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7109-CFBE-4CA1-BFCF-C7E6C39081AA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285720" y="150017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Açılan sayfada  yer alan “GİRİŞ” butonuna tıklıyoruz.</a:t>
            </a:r>
            <a:endParaRPr lang="tr-TR" sz="2400" b="1" dirty="0"/>
          </a:p>
        </p:txBody>
      </p:sp>
      <p:pic>
        <p:nvPicPr>
          <p:cNvPr id="2050" name="Picture 2" descr="C:\Users\laboratuvar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073" y="2433498"/>
            <a:ext cx="7363853" cy="1991003"/>
          </a:xfrm>
          <a:prstGeom prst="rect">
            <a:avLst/>
          </a:prstGeom>
          <a:noFill/>
        </p:spPr>
      </p:pic>
      <p:sp>
        <p:nvSpPr>
          <p:cNvPr id="8" name="7 Sağ Ok"/>
          <p:cNvSpPr/>
          <p:nvPr/>
        </p:nvSpPr>
        <p:spPr>
          <a:xfrm>
            <a:off x="2928926" y="364331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1750-8B27-4A4C-A447-3732D26EB842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boratuvar\Desktop\3.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9"/>
            <a:ext cx="4604550" cy="5286411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14282" y="1785926"/>
            <a:ext cx="40005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Kullanıcı adımızı</a:t>
            </a:r>
          </a:p>
          <a:p>
            <a:r>
              <a:rPr lang="tr-TR" b="1" dirty="0" smtClean="0"/>
              <a:t> (</a:t>
            </a:r>
            <a:r>
              <a:rPr lang="tr-TR" b="1" dirty="0" smtClean="0">
                <a:solidFill>
                  <a:srgbClr val="FF0000"/>
                </a:solidFill>
              </a:rPr>
              <a:t>T.C. Kimlik Numaranızdır</a:t>
            </a:r>
            <a:r>
              <a:rPr lang="tr-TR" b="1" dirty="0" smtClean="0"/>
              <a:t>) </a:t>
            </a:r>
          </a:p>
          <a:p>
            <a:endParaRPr lang="tr-TR" b="1" dirty="0" smtClean="0"/>
          </a:p>
          <a:p>
            <a:r>
              <a:rPr lang="tr-TR" b="1" dirty="0" smtClean="0"/>
              <a:t>ve </a:t>
            </a:r>
          </a:p>
          <a:p>
            <a:endParaRPr lang="tr-TR" b="1" dirty="0" smtClean="0"/>
          </a:p>
          <a:p>
            <a:r>
              <a:rPr lang="tr-TR" b="1" dirty="0" smtClean="0"/>
              <a:t>Şifremizi (</a:t>
            </a:r>
            <a:r>
              <a:rPr lang="tr-TR" b="1" dirty="0" smtClean="0">
                <a:solidFill>
                  <a:srgbClr val="FF0000"/>
                </a:solidFill>
              </a:rPr>
              <a:t>MEBBİS giriş şifrenizdir</a:t>
            </a:r>
            <a:r>
              <a:rPr lang="tr-TR" b="1" dirty="0" smtClean="0"/>
              <a:t>.)</a:t>
            </a:r>
          </a:p>
          <a:p>
            <a:endParaRPr lang="tr-TR" b="1" dirty="0" smtClean="0"/>
          </a:p>
          <a:p>
            <a:r>
              <a:rPr lang="tr-TR" b="1" dirty="0" smtClean="0"/>
              <a:t>giriyoruz ve “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GİRİŞ</a:t>
            </a:r>
            <a:r>
              <a:rPr lang="tr-TR" b="1" dirty="0" smtClean="0"/>
              <a:t>” butonunu tıklayarak kendimize ait olan </a:t>
            </a:r>
            <a:r>
              <a:rPr lang="tr-TR" b="1" dirty="0" smtClean="0">
                <a:solidFill>
                  <a:srgbClr val="FF0000"/>
                </a:solidFill>
              </a:rPr>
              <a:t>EBA</a:t>
            </a:r>
            <a:r>
              <a:rPr lang="tr-TR" b="1" dirty="0" smtClean="0"/>
              <a:t> sayfasına giriş yapıyoruz. </a:t>
            </a: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718-B16A-46FD-BF28-511709A70840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428596" y="142873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Ekranda yer alan “</a:t>
            </a:r>
            <a:r>
              <a:rPr lang="tr-TR" sz="2400" b="1" dirty="0" smtClean="0">
                <a:solidFill>
                  <a:srgbClr val="FF0000"/>
                </a:solidFill>
              </a:rPr>
              <a:t>Sınıflarımı Güncelle</a:t>
            </a:r>
            <a:r>
              <a:rPr lang="tr-TR" sz="2400" b="1" dirty="0" smtClean="0"/>
              <a:t>” butonunu tıklıyoruz.</a:t>
            </a:r>
            <a:endParaRPr lang="tr-TR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75009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5715008" y="56435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İsterseniz şifrenizi düzenleyebilirsiniz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9 Aşağı Ok"/>
          <p:cNvSpPr/>
          <p:nvPr/>
        </p:nvSpPr>
        <p:spPr>
          <a:xfrm rot="10800000">
            <a:off x="6429388" y="5143512"/>
            <a:ext cx="48463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55D1-5C4C-40CE-A979-B1D7A0503FCC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boratuvar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31282"/>
            <a:ext cx="6319062" cy="5354101"/>
          </a:xfrm>
          <a:prstGeom prst="rect">
            <a:avLst/>
          </a:prstGeom>
          <a:noFill/>
        </p:spPr>
      </p:pic>
      <p:sp>
        <p:nvSpPr>
          <p:cNvPr id="7" name="6 Sağ Ok"/>
          <p:cNvSpPr/>
          <p:nvPr/>
        </p:nvSpPr>
        <p:spPr>
          <a:xfrm>
            <a:off x="2857488" y="4500570"/>
            <a:ext cx="85725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357158" y="3209884"/>
            <a:ext cx="2071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Sınıfa Kaydol yazısının altında açılan “</a:t>
            </a:r>
            <a:r>
              <a:rPr lang="tr-TR" b="1" dirty="0" smtClean="0">
                <a:solidFill>
                  <a:srgbClr val="FF0000"/>
                </a:solidFill>
              </a:rPr>
              <a:t>SINIFLAR</a:t>
            </a:r>
            <a:r>
              <a:rPr lang="tr-TR" b="1" dirty="0" smtClean="0"/>
              <a:t>” yazısına tıklıyoruz ve dersine girdiğimiz sınıfları işaretliyoruz.  Ardından “</a:t>
            </a:r>
            <a:r>
              <a:rPr lang="tr-TR" b="1" dirty="0" smtClean="0">
                <a:solidFill>
                  <a:srgbClr val="FF0000"/>
                </a:solidFill>
              </a:rPr>
              <a:t>Kaydet</a:t>
            </a:r>
            <a:r>
              <a:rPr lang="tr-TR" b="1" dirty="0" smtClean="0"/>
              <a:t>” butonunu tıklıyoruz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DD1F-80CD-49B1-A6EA-04F02AD8C227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boratuvar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6357950" cy="5143536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6572264" y="3857628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Dersine girdiğimiz sınıf-şubelerin her biri için ayrı ayrı “Sınıfımdaki Öğrencileri Güncelle”  sekmesinde yer alan sınıfları seçerek  “</a:t>
            </a:r>
            <a:r>
              <a:rPr lang="tr-TR" b="1" dirty="0" smtClean="0">
                <a:solidFill>
                  <a:srgbClr val="FF0000"/>
                </a:solidFill>
              </a:rPr>
              <a:t>Güncelle</a:t>
            </a:r>
            <a:r>
              <a:rPr lang="tr-TR" b="1" dirty="0" smtClean="0"/>
              <a:t>” butonuna tıklıyoruz.</a:t>
            </a:r>
            <a:endParaRPr lang="tr-TR" b="1" dirty="0"/>
          </a:p>
        </p:txBody>
      </p:sp>
      <p:sp>
        <p:nvSpPr>
          <p:cNvPr id="9" name="8 Sağ Ok"/>
          <p:cNvSpPr/>
          <p:nvPr/>
        </p:nvSpPr>
        <p:spPr>
          <a:xfrm rot="10800000">
            <a:off x="5357819" y="551613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1840-1977-45F7-A812-E7C0B44FCD16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boratuvar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14516"/>
            <a:ext cx="2162175" cy="211455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000100" y="4429132"/>
            <a:ext cx="754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/>
              <a:t>Okulumuza gönderilen Dyned cd sini kullanarak kurulumu  yapıyoruz.</a:t>
            </a:r>
            <a:endParaRPr lang="tr-TR" sz="20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571472" y="507207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Dyned kurulum cd si olmayan kurumlar ilçe milli eğitim müdürlüğü ile irtibat kurarak istekte bulunabilirler.</a:t>
            </a:r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0EF6-792D-43D8-BBE3-3CE5E07FA83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DynEd</a:t>
            </a:r>
            <a:r>
              <a:rPr lang="tr-TR" dirty="0" smtClean="0"/>
              <a:t>, </a:t>
            </a:r>
            <a:r>
              <a:rPr lang="tr-TR" dirty="0" err="1"/>
              <a:t>Dynamic</a:t>
            </a:r>
            <a:r>
              <a:rPr lang="tr-TR" dirty="0"/>
              <a:t> ve </a:t>
            </a:r>
            <a:r>
              <a:rPr lang="tr-TR" dirty="0" err="1"/>
              <a:t>Education</a:t>
            </a:r>
            <a:r>
              <a:rPr lang="tr-TR" dirty="0"/>
              <a:t> (Dinamik ve Eğitim) </a:t>
            </a:r>
          </a:p>
          <a:p>
            <a:endParaRPr lang="tr-TR" dirty="0"/>
          </a:p>
          <a:p>
            <a:r>
              <a:rPr lang="tr-TR" dirty="0"/>
              <a:t>Bu program bilgisayar temelli bir eğitim sürecini içerir.</a:t>
            </a:r>
          </a:p>
          <a:p>
            <a:endParaRPr lang="tr-TR" dirty="0"/>
          </a:p>
          <a:p>
            <a:r>
              <a:rPr lang="tr-TR" dirty="0"/>
              <a:t>Uzman bir kadronun eseridir.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67544" y="39519"/>
            <a:ext cx="8280920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1244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26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898" y="2357430"/>
            <a:ext cx="3115110" cy="3181794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214414" y="1714488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Dyned kurulumu yapmak için kurulum cd sini bilgisayarınızın cd sürücüsüne yerleştiriniz ve açılan ekranda </a:t>
            </a:r>
            <a:r>
              <a:rPr lang="tr-TR" dirty="0" smtClean="0">
                <a:solidFill>
                  <a:srgbClr val="FF0000"/>
                </a:solidFill>
              </a:rPr>
              <a:t>setup.exe çalıştır </a:t>
            </a:r>
            <a:r>
              <a:rPr lang="tr-TR" dirty="0" smtClean="0"/>
              <a:t>a tıklayınız.</a:t>
            </a:r>
            <a:endParaRPr lang="tr-TR" dirty="0"/>
          </a:p>
        </p:txBody>
      </p:sp>
      <p:sp>
        <p:nvSpPr>
          <p:cNvPr id="8" name="7 Bükülü Ok"/>
          <p:cNvSpPr/>
          <p:nvPr/>
        </p:nvSpPr>
        <p:spPr>
          <a:xfrm rot="10800000">
            <a:off x="5357819" y="2357430"/>
            <a:ext cx="813816" cy="185738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85721" y="557214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Yazılımın yönlendirmeleri doğrultusunda kurulumu gerçekleştiriniz. Kurulum başladıktan sonra kurulumu lütfen durdurmayınız. </a:t>
            </a:r>
            <a:r>
              <a:rPr lang="tr-TR" dirty="0" err="1" smtClean="0"/>
              <a:t>Quick</a:t>
            </a:r>
            <a:r>
              <a:rPr lang="tr-TR" dirty="0" smtClean="0"/>
              <a:t> Time Programının da yüklenmesi gerekmektedir.</a:t>
            </a:r>
            <a:endParaRPr lang="tr-TR" dirty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76D1-926B-4C9E-9F9D-D41C8B3AE7AD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2786082" cy="285752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00430" y="1928802"/>
            <a:ext cx="492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Kurulumun başarılı bir şekilde gerçekleşmesi durumunda bilgisayarınızın masaüstüne  resimde gördüğünüz kısa yollar oluşturulacaktır.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428993" y="3929066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Öğrencilerimize ait kullanıcı adı ve şifreleri  </a:t>
            </a:r>
            <a:r>
              <a:rPr lang="tr-TR" dirty="0" smtClean="0"/>
              <a:t>almak için </a:t>
            </a:r>
            <a:r>
              <a:rPr lang="tr-TR" b="1" dirty="0" err="1" smtClean="0">
                <a:solidFill>
                  <a:srgbClr val="FF0000"/>
                </a:solidFill>
              </a:rPr>
              <a:t>DynEd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Record</a:t>
            </a:r>
            <a:r>
              <a:rPr lang="tr-TR" b="1" dirty="0" smtClean="0">
                <a:solidFill>
                  <a:srgbClr val="FF0000"/>
                </a:solidFill>
              </a:rPr>
              <a:t> Manager </a:t>
            </a:r>
            <a:r>
              <a:rPr lang="tr-TR" dirty="0" smtClean="0"/>
              <a:t>ı tıklıyoruz</a:t>
            </a:r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8A86-D87B-4F27-A5EB-D9EAC976BFD8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75009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928663" y="178592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Açılacak olan ekranda bizden istenecek olan </a:t>
            </a:r>
            <a:r>
              <a:rPr lang="tr-TR" b="1" dirty="0" smtClean="0">
                <a:solidFill>
                  <a:srgbClr val="FF0000"/>
                </a:solidFill>
              </a:rPr>
              <a:t>oturum açma kimliğinizi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şifrenizi</a:t>
            </a:r>
            <a:r>
              <a:rPr lang="tr-TR" dirty="0" smtClean="0"/>
              <a:t> hatırlayınız.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4572000" y="4071942"/>
            <a:ext cx="392909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Eba</a:t>
            </a:r>
            <a:r>
              <a:rPr lang="tr-TR" dirty="0" smtClean="0"/>
              <a:t> </a:t>
            </a:r>
            <a:r>
              <a:rPr lang="tr-TR" dirty="0" err="1" smtClean="0"/>
              <a:t>DynEd</a:t>
            </a:r>
            <a:r>
              <a:rPr lang="tr-TR" dirty="0" smtClean="0"/>
              <a:t> kullanıcı bilgilerini güncellerken sistemin bize atadığı </a:t>
            </a:r>
            <a:r>
              <a:rPr lang="tr-TR" b="1" dirty="0" smtClean="0">
                <a:solidFill>
                  <a:srgbClr val="FF0000"/>
                </a:solidFill>
              </a:rPr>
              <a:t>Kullanıcı Adı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Şifre</a:t>
            </a:r>
            <a:r>
              <a:rPr lang="tr-TR" dirty="0" smtClean="0"/>
              <a:t>dir.</a:t>
            </a:r>
          </a:p>
          <a:p>
            <a:endParaRPr lang="tr-TR" dirty="0"/>
          </a:p>
        </p:txBody>
      </p:sp>
      <p:sp>
        <p:nvSpPr>
          <p:cNvPr id="8" name="7 Yukarı Bükülü Ok"/>
          <p:cNvSpPr/>
          <p:nvPr/>
        </p:nvSpPr>
        <p:spPr>
          <a:xfrm rot="5400000">
            <a:off x="35687" y="3250405"/>
            <a:ext cx="2643206" cy="1000132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68D5-AE07-4823-B1A8-5F0A75D049A7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572032" cy="52149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286380" y="350580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Oturum açma kimliğimizi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şifremizi</a:t>
            </a:r>
            <a:r>
              <a:rPr lang="tr-TR" dirty="0" smtClean="0"/>
              <a:t> kullanarak sisteme giriş yapınız.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71472" y="3571876"/>
            <a:ext cx="21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******</a:t>
            </a:r>
            <a:r>
              <a:rPr lang="tr-TR" dirty="0" smtClean="0">
                <a:solidFill>
                  <a:srgbClr val="FF0000"/>
                </a:solidFill>
              </a:rPr>
              <a:t>@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.edu.tr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71472" y="45005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******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929190" y="1996851"/>
            <a:ext cx="4018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Eba</a:t>
            </a:r>
            <a:r>
              <a:rPr lang="tr-TR" dirty="0" smtClean="0"/>
              <a:t> </a:t>
            </a:r>
            <a:r>
              <a:rPr lang="tr-TR" dirty="0" err="1" smtClean="0"/>
              <a:t>dyned</a:t>
            </a:r>
            <a:r>
              <a:rPr lang="tr-TR" dirty="0" smtClean="0"/>
              <a:t> şifre güncelleme sayfasında sistemin size atadığı kullanıcı adına </a:t>
            </a:r>
            <a:r>
              <a:rPr lang="tr-TR" b="1" dirty="0" smtClean="0">
                <a:solidFill>
                  <a:srgbClr val="FF0000"/>
                </a:solidFill>
              </a:rPr>
              <a:t>@meb.edu.tr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uzantısını ekleyiniz. </a:t>
            </a:r>
            <a:endParaRPr lang="tr-TR" dirty="0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80A8-7F1A-490F-99C0-A78DA01912B2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065" y="2714620"/>
            <a:ext cx="6892215" cy="392909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42910" y="171448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Dersine girdiğiniz sınıfları </a:t>
            </a:r>
            <a:r>
              <a:rPr lang="tr-TR" dirty="0" err="1" smtClean="0"/>
              <a:t>Eba</a:t>
            </a:r>
            <a:r>
              <a:rPr lang="tr-TR" dirty="0" smtClean="0"/>
              <a:t> Dyned güncellemesi yapmıştık. Şimdi sırayla dersine girdiğiniz şubelerin  oturum açma kimliklerini ve şifrelerini almak için listede açılan </a:t>
            </a:r>
            <a:r>
              <a:rPr lang="tr-TR" b="1" dirty="0" smtClean="0">
                <a:solidFill>
                  <a:srgbClr val="FF0000"/>
                </a:solidFill>
              </a:rPr>
              <a:t>şubenin</a:t>
            </a:r>
            <a:r>
              <a:rPr lang="tr-TR" dirty="0" smtClean="0"/>
              <a:t> üstüne tıklıyoruz.</a:t>
            </a:r>
            <a:endParaRPr lang="tr-TR" dirty="0"/>
          </a:p>
        </p:txBody>
      </p:sp>
      <p:sp>
        <p:nvSpPr>
          <p:cNvPr id="6" name="5 Yukarı Bükülü Ok"/>
          <p:cNvSpPr/>
          <p:nvPr/>
        </p:nvSpPr>
        <p:spPr>
          <a:xfrm rot="5400000">
            <a:off x="964381" y="2678901"/>
            <a:ext cx="1143008" cy="928694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BA05-0A8B-4EBF-A00B-70A47141B270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5929354" cy="471490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7158" y="164305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Açılan sayfada sol üstte yer alan </a:t>
            </a:r>
            <a:r>
              <a:rPr lang="tr-TR" b="1" dirty="0" smtClean="0">
                <a:solidFill>
                  <a:srgbClr val="FF0000"/>
                </a:solidFill>
              </a:rPr>
              <a:t>Dosya</a:t>
            </a:r>
            <a:r>
              <a:rPr lang="tr-TR" dirty="0" smtClean="0"/>
              <a:t> butonunu tıklıyoruz</a:t>
            </a:r>
            <a:endParaRPr lang="tr-TR" dirty="0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3125-4670-470C-B8BA-DF26A5C8D05E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14554"/>
            <a:ext cx="777251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928662" y="1714488"/>
            <a:ext cx="653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Açılan sekmelerden </a:t>
            </a:r>
            <a:r>
              <a:rPr lang="tr-TR" dirty="0" smtClean="0">
                <a:solidFill>
                  <a:srgbClr val="FF0000"/>
                </a:solidFill>
              </a:rPr>
              <a:t>Öğrenci Adlarını Dışarı Aktarma </a:t>
            </a:r>
            <a:r>
              <a:rPr lang="tr-TR" dirty="0" smtClean="0"/>
              <a:t>linkini tıklıyoruz.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E46F-9A07-45F4-B1ED-00A83799602D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6500858" cy="292895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857356" y="1714488"/>
            <a:ext cx="5309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Tüm öğrenciler </a:t>
            </a:r>
            <a:r>
              <a:rPr lang="tr-TR" dirty="0" smtClean="0"/>
              <a:t>seçeneği otomatik olarak seçili gelecektir. Aksi halde kendimiz bu seçeneği tıklıyoruz ve </a:t>
            </a:r>
            <a:r>
              <a:rPr lang="tr-TR" b="1" dirty="0" smtClean="0">
                <a:solidFill>
                  <a:srgbClr val="FF0000"/>
                </a:solidFill>
              </a:rPr>
              <a:t>Tamam</a:t>
            </a:r>
            <a:r>
              <a:rPr lang="tr-TR" dirty="0" smtClean="0"/>
              <a:t> butonuna basıyoruz.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2E82-4A6E-4C9F-91D3-DF8E7EB3E38F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500726" cy="5214974"/>
          </a:xfrm>
          <a:prstGeom prst="rect">
            <a:avLst/>
          </a:prstGeom>
          <a:noFill/>
        </p:spPr>
      </p:pic>
      <p:sp>
        <p:nvSpPr>
          <p:cNvPr id="6" name="5 Sağ Ok"/>
          <p:cNvSpPr/>
          <p:nvPr/>
        </p:nvSpPr>
        <p:spPr>
          <a:xfrm>
            <a:off x="4593724" y="5286388"/>
            <a:ext cx="978408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786446" y="5000636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Dosya adı olarak hangi şubenin verilerini dışarı aktardıysanız o sınıfın adını kullanmak size kolaylık sağlayacaktır. </a:t>
            </a:r>
            <a:r>
              <a:rPr lang="tr-TR" dirty="0" smtClean="0">
                <a:solidFill>
                  <a:srgbClr val="FF0000"/>
                </a:solidFill>
              </a:rPr>
              <a:t>Örn: 5Adyned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786446" y="250567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Dosyayı kaydetmek istediğiniz yer olarak </a:t>
            </a:r>
            <a:r>
              <a:rPr lang="tr-TR" b="1" dirty="0" smtClean="0">
                <a:solidFill>
                  <a:srgbClr val="FF0000"/>
                </a:solidFill>
              </a:rPr>
              <a:t>“Masaüstü” </a:t>
            </a:r>
            <a:r>
              <a:rPr lang="tr-TR" dirty="0" smtClean="0"/>
              <a:t>seçeneği size kolaylık sağlayacaktır.</a:t>
            </a:r>
            <a:endParaRPr lang="tr-TR" dirty="0"/>
          </a:p>
        </p:txBody>
      </p:sp>
      <p:sp>
        <p:nvSpPr>
          <p:cNvPr id="9" name="8 Sağ Ok"/>
          <p:cNvSpPr/>
          <p:nvPr/>
        </p:nvSpPr>
        <p:spPr>
          <a:xfrm>
            <a:off x="1214414" y="2928934"/>
            <a:ext cx="4714908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357290" y="528638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5Adyned</a:t>
            </a:r>
            <a:endParaRPr lang="tr-TR" dirty="0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F5CE-E17C-45F8-A338-D89F84094F2C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14236"/>
            <a:ext cx="5715040" cy="220058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7158" y="1571612"/>
            <a:ext cx="885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Bir</a:t>
            </a:r>
            <a:r>
              <a:rPr lang="tr-TR" dirty="0" smtClean="0"/>
              <a:t> şubedeki öğrencilerinize ait </a:t>
            </a:r>
            <a:r>
              <a:rPr lang="tr-TR" dirty="0" smtClean="0">
                <a:solidFill>
                  <a:srgbClr val="FF0000"/>
                </a:solidFill>
              </a:rPr>
              <a:t>Oturum Açma Kimliği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Şifre</a:t>
            </a:r>
            <a:r>
              <a:rPr lang="tr-TR" dirty="0" smtClean="0"/>
              <a:t> alma işlemini gerçekleştirdiniz. </a:t>
            </a:r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857224" y="5201679"/>
            <a:ext cx="791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Dosya TXT formatındadır. Dilerseniz dosyayı açtıktan sonra kopyala yapıştır ı kullanarak </a:t>
            </a:r>
            <a:r>
              <a:rPr lang="tr-TR" sz="1600" dirty="0" err="1" smtClean="0"/>
              <a:t>word</a:t>
            </a:r>
            <a:r>
              <a:rPr lang="tr-TR" sz="1600" dirty="0" smtClean="0"/>
              <a:t> yada </a:t>
            </a:r>
            <a:r>
              <a:rPr lang="tr-TR" sz="1600" dirty="0" err="1" smtClean="0"/>
              <a:t>excel</a:t>
            </a:r>
            <a:r>
              <a:rPr lang="tr-TR" sz="1600" dirty="0" smtClean="0"/>
              <a:t> e kaydedebilir ve farklı kullanımlarınız için hazır hale getirebilirsiniz.</a:t>
            </a:r>
            <a:endParaRPr lang="tr-TR" sz="16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500034" y="428625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Diğer şubelerdeki öğrencilerinize ait oturum açma kimliği ve şifre alma işlemlerini de gerçekleştirmeyi unutmayınız.</a:t>
            </a:r>
            <a:endParaRPr lang="tr-TR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3246-C1A7-49EA-88DD-1D745F121963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Amerika menşeili </a:t>
            </a:r>
            <a:r>
              <a:rPr lang="tr-TR" dirty="0" err="1"/>
              <a:t>DynEd</a:t>
            </a:r>
            <a:r>
              <a:rPr lang="tr-TR" dirty="0"/>
              <a:t> International </a:t>
            </a:r>
            <a:r>
              <a:rPr lang="tr-TR" dirty="0" err="1"/>
              <a:t>Inc</a:t>
            </a:r>
            <a:r>
              <a:rPr lang="tr-TR" dirty="0"/>
              <a:t>. firmasının desteği, </a:t>
            </a:r>
          </a:p>
          <a:p>
            <a:r>
              <a:rPr lang="tr-TR" dirty="0"/>
              <a:t>Oxford </a:t>
            </a:r>
            <a:r>
              <a:rPr lang="tr-TR" dirty="0" err="1"/>
              <a:t>University</a:t>
            </a:r>
            <a:r>
              <a:rPr lang="tr-TR" dirty="0"/>
              <a:t> </a:t>
            </a:r>
            <a:r>
              <a:rPr lang="tr-TR" dirty="0" err="1"/>
              <a:t>Press</a:t>
            </a:r>
            <a:r>
              <a:rPr lang="tr-TR" dirty="0"/>
              <a:t>, </a:t>
            </a:r>
          </a:p>
          <a:p>
            <a:r>
              <a:rPr lang="tr-TR" dirty="0" err="1"/>
              <a:t>Longman</a:t>
            </a:r>
            <a:r>
              <a:rPr lang="tr-TR" dirty="0"/>
              <a:t>, </a:t>
            </a:r>
          </a:p>
          <a:p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,</a:t>
            </a:r>
          </a:p>
          <a:p>
            <a:r>
              <a:rPr lang="tr-TR" dirty="0"/>
              <a:t> BBC ve </a:t>
            </a:r>
          </a:p>
          <a:p>
            <a:r>
              <a:rPr lang="tr-TR" dirty="0"/>
              <a:t>Stanford </a:t>
            </a:r>
            <a:r>
              <a:rPr lang="tr-TR" dirty="0" err="1"/>
              <a:t>University</a:t>
            </a:r>
            <a:r>
              <a:rPr lang="tr-TR" dirty="0"/>
              <a:t> gibi eğitim kurumları ile</a:t>
            </a:r>
          </a:p>
          <a:p>
            <a:r>
              <a:rPr lang="tr-TR" dirty="0"/>
              <a:t> Apple, </a:t>
            </a:r>
          </a:p>
          <a:p>
            <a:r>
              <a:rPr lang="tr-TR" dirty="0"/>
              <a:t>IBM, </a:t>
            </a:r>
          </a:p>
          <a:p>
            <a:r>
              <a:rPr lang="tr-TR" dirty="0"/>
              <a:t>SONY, ve </a:t>
            </a:r>
          </a:p>
          <a:p>
            <a:r>
              <a:rPr lang="tr-TR" dirty="0"/>
              <a:t>NEC gibi teknoloji firmalarının katkısı ile alanında uzman eğitimciler, bilgisayar programcıları ve sanatçılardan oluşan yaklaşık 50 kişilik bir takım tarafından tasarlanmıştır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467544" y="116632"/>
            <a:ext cx="8208912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8357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56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785786" y="164305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Oturum açma kimliği ve şifrelerini aldığınız öğrencilerin </a:t>
            </a:r>
            <a:r>
              <a:rPr lang="tr-TR" dirty="0" err="1" smtClean="0"/>
              <a:t>DynEd</a:t>
            </a:r>
            <a:r>
              <a:rPr lang="tr-TR" dirty="0" smtClean="0"/>
              <a:t> siteminde çalışabilmeleri için sistemdeki eğitimlerin öğrenci kullanıma açılması gereklidir.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599508" y="3143248"/>
            <a:ext cx="3401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Bu işlemi yapmak için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A7B9-C950-4362-AF2B-858996A6C03A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5643602" cy="233362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285852" y="4643446"/>
            <a:ext cx="551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Bilgisayarınızda kurulu </a:t>
            </a:r>
            <a:r>
              <a:rPr lang="tr-TR" dirty="0" err="1" smtClean="0"/>
              <a:t>DynEd</a:t>
            </a:r>
            <a:r>
              <a:rPr lang="tr-TR" dirty="0" smtClean="0"/>
              <a:t> </a:t>
            </a:r>
            <a:r>
              <a:rPr lang="tr-TR" dirty="0" err="1" smtClean="0"/>
              <a:t>Record</a:t>
            </a:r>
            <a:r>
              <a:rPr lang="tr-TR" dirty="0" smtClean="0"/>
              <a:t> Manager ı tıklayınız</a:t>
            </a:r>
            <a:endParaRPr lang="tr-TR" dirty="0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2412-EC83-480B-B27E-CC067E362C98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572032" cy="52149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286380" y="350580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Oturum açma kimliğimizi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şifremizi</a:t>
            </a:r>
            <a:r>
              <a:rPr lang="tr-TR" dirty="0" smtClean="0"/>
              <a:t> kullanarak sisteme giriş yapınız.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71472" y="3571876"/>
            <a:ext cx="21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******</a:t>
            </a:r>
            <a:r>
              <a:rPr lang="tr-TR" dirty="0" smtClean="0">
                <a:solidFill>
                  <a:srgbClr val="FF0000"/>
                </a:solidFill>
              </a:rPr>
              <a:t>@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.edu.tr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71472" y="45005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******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5000628" y="164305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Eba</a:t>
            </a:r>
            <a:r>
              <a:rPr lang="tr-TR" dirty="0" smtClean="0"/>
              <a:t> </a:t>
            </a:r>
            <a:r>
              <a:rPr lang="tr-TR" dirty="0" err="1" smtClean="0"/>
              <a:t>dyned</a:t>
            </a:r>
            <a:r>
              <a:rPr lang="tr-TR" dirty="0" smtClean="0"/>
              <a:t> şifre güncelleme sayfasında sistemin size atadığı kullanıcı adına </a:t>
            </a:r>
            <a:r>
              <a:rPr lang="tr-TR" b="1" dirty="0" smtClean="0">
                <a:solidFill>
                  <a:srgbClr val="FF0000"/>
                </a:solidFill>
              </a:rPr>
              <a:t>@meb.edu.tr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uzantısını ekleyiniz. </a:t>
            </a:r>
            <a:endParaRPr lang="tr-TR" dirty="0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AE22-5080-4DA1-BF2C-E1A9001F394C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8001056" cy="3438525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537634" y="5286388"/>
            <a:ext cx="574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Eğitim yazılımına ulaşmasını sağlayacağınız şubeyi tıklayınız.</a:t>
            </a:r>
            <a:endParaRPr lang="tr-TR" dirty="0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9408-D4DF-49D6-B0A5-1235D9889980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429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Sağ Ok"/>
          <p:cNvSpPr/>
          <p:nvPr/>
        </p:nvSpPr>
        <p:spPr>
          <a:xfrm>
            <a:off x="4572000" y="1928802"/>
            <a:ext cx="978408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643571" y="1643050"/>
            <a:ext cx="300039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Açılan sayfada sağ tarafta yer alan Tüm Eğitim Yazılımları linkine tıklayınız ve açılan sekmelerden </a:t>
            </a:r>
            <a:r>
              <a:rPr lang="tr-TR" b="1" dirty="0" err="1" smtClean="0">
                <a:solidFill>
                  <a:srgbClr val="FF0000"/>
                </a:solidFill>
              </a:rPr>
              <a:t>Placement</a:t>
            </a:r>
            <a:r>
              <a:rPr lang="tr-TR" b="1" dirty="0" smtClean="0">
                <a:solidFill>
                  <a:srgbClr val="FF0000"/>
                </a:solidFill>
              </a:rPr>
              <a:t> Test </a:t>
            </a:r>
            <a:r>
              <a:rPr lang="tr-TR" dirty="0" smtClean="0"/>
              <a:t>seçeneğini tıklayınız.</a:t>
            </a:r>
            <a:endParaRPr lang="tr-TR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D8D0-808B-4BA9-9085-92A01328027B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7286676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857225" y="164305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Açılan sayfada Sol üstte yer alan Düzenle butonuna tıklayınız ve sekmelerden </a:t>
            </a:r>
            <a:r>
              <a:rPr lang="tr-TR" b="1" dirty="0" smtClean="0">
                <a:solidFill>
                  <a:srgbClr val="FF0000"/>
                </a:solidFill>
              </a:rPr>
              <a:t>Tümünü Seç </a:t>
            </a:r>
            <a:r>
              <a:rPr lang="tr-TR" dirty="0" smtClean="0"/>
              <a:t>linkini seçiniz.</a:t>
            </a:r>
            <a:endParaRPr lang="tr-TR" dirty="0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8CEC-0DFB-49C1-B936-7BA61F05003E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429684" cy="442915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785786" y="6215082"/>
            <a:ext cx="660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Açılan pencerede sağ altta bulunan </a:t>
            </a:r>
            <a:r>
              <a:rPr lang="tr-TR" b="1" dirty="0" smtClean="0">
                <a:solidFill>
                  <a:srgbClr val="FF0000"/>
                </a:solidFill>
              </a:rPr>
              <a:t>“Düzenle”</a:t>
            </a:r>
            <a:r>
              <a:rPr lang="tr-TR" dirty="0" smtClean="0"/>
              <a:t> butonuna tıklayınız.</a:t>
            </a:r>
            <a:endParaRPr lang="tr-TR" dirty="0"/>
          </a:p>
        </p:txBody>
      </p:sp>
      <p:sp>
        <p:nvSpPr>
          <p:cNvPr id="6" name="5 Sağ Ok"/>
          <p:cNvSpPr/>
          <p:nvPr/>
        </p:nvSpPr>
        <p:spPr>
          <a:xfrm rot="20903520">
            <a:off x="4790224" y="5885021"/>
            <a:ext cx="2428892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030C-8841-4272-9537-0AEB6729C2D9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7572427" cy="3500461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7158" y="5000636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General </a:t>
            </a:r>
            <a:r>
              <a:rPr lang="tr-TR" dirty="0" err="1" smtClean="0">
                <a:solidFill>
                  <a:srgbClr val="FF0000"/>
                </a:solidFill>
              </a:rPr>
              <a:t>Placement</a:t>
            </a:r>
            <a:r>
              <a:rPr lang="tr-TR" dirty="0" smtClean="0">
                <a:solidFill>
                  <a:srgbClr val="FF0000"/>
                </a:solidFill>
              </a:rPr>
              <a:t> Test </a:t>
            </a:r>
            <a:r>
              <a:rPr lang="tr-TR" dirty="0" smtClean="0"/>
              <a:t>başlığı altında yer alan </a:t>
            </a:r>
            <a:r>
              <a:rPr lang="tr-TR" dirty="0" err="1" smtClean="0">
                <a:solidFill>
                  <a:srgbClr val="FF0000"/>
                </a:solidFill>
              </a:rPr>
              <a:t>Practice</a:t>
            </a:r>
            <a:r>
              <a:rPr lang="tr-TR" dirty="0" smtClean="0">
                <a:solidFill>
                  <a:srgbClr val="FF0000"/>
                </a:solidFill>
              </a:rPr>
              <a:t> Test, </a:t>
            </a:r>
            <a:r>
              <a:rPr lang="tr-TR" dirty="0" err="1" smtClean="0">
                <a:solidFill>
                  <a:srgbClr val="FF0000"/>
                </a:solidFill>
              </a:rPr>
              <a:t>Part</a:t>
            </a:r>
            <a:r>
              <a:rPr lang="tr-TR" dirty="0" smtClean="0">
                <a:solidFill>
                  <a:srgbClr val="FF0000"/>
                </a:solidFill>
              </a:rPr>
              <a:t> 1 </a:t>
            </a:r>
            <a:r>
              <a:rPr lang="tr-TR" dirty="0" smtClean="0"/>
              <a:t>ve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Part</a:t>
            </a:r>
            <a:r>
              <a:rPr lang="tr-TR" dirty="0" smtClean="0">
                <a:solidFill>
                  <a:srgbClr val="FF0000"/>
                </a:solidFill>
              </a:rPr>
              <a:t> 2 </a:t>
            </a:r>
            <a:r>
              <a:rPr lang="tr-TR" dirty="0" smtClean="0"/>
              <a:t>seçeneklerinden her birini seçerek </a:t>
            </a:r>
            <a:r>
              <a:rPr lang="tr-TR" dirty="0" smtClean="0">
                <a:solidFill>
                  <a:srgbClr val="FF0000"/>
                </a:solidFill>
              </a:rPr>
              <a:t>“</a:t>
            </a:r>
            <a:r>
              <a:rPr lang="tr-TR" b="1" dirty="0" smtClean="0">
                <a:solidFill>
                  <a:srgbClr val="FF0000"/>
                </a:solidFill>
              </a:rPr>
              <a:t>Kilit Aç”</a:t>
            </a:r>
            <a:r>
              <a:rPr lang="tr-TR" dirty="0" smtClean="0"/>
              <a:t> butonuna tıklayınız. Kilitlerin açıldığını gördükten sonra sol tarafta yer alan </a:t>
            </a:r>
            <a:r>
              <a:rPr lang="tr-TR" b="1" dirty="0" smtClean="0">
                <a:solidFill>
                  <a:srgbClr val="FF0000"/>
                </a:solidFill>
              </a:rPr>
              <a:t>“Tamam” </a:t>
            </a:r>
            <a:r>
              <a:rPr lang="tr-TR" dirty="0" smtClean="0"/>
              <a:t>butonuna tıklayınız.</a:t>
            </a:r>
            <a:endParaRPr lang="tr-TR" dirty="0"/>
          </a:p>
        </p:txBody>
      </p:sp>
      <p:pic>
        <p:nvPicPr>
          <p:cNvPr id="10244" name="Picture 4" descr="C:\Users\laboratuvar\Desktop\Ekran Alıntıs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40" y="5310204"/>
            <a:ext cx="285750" cy="476250"/>
          </a:xfrm>
          <a:prstGeom prst="rect">
            <a:avLst/>
          </a:prstGeom>
          <a:noFill/>
        </p:spPr>
      </p:pic>
      <p:sp>
        <p:nvSpPr>
          <p:cNvPr id="9" name="8 Aşağı Ok"/>
          <p:cNvSpPr/>
          <p:nvPr/>
        </p:nvSpPr>
        <p:spPr>
          <a:xfrm rot="20748836">
            <a:off x="7935291" y="2844769"/>
            <a:ext cx="199074" cy="24345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5C14-483E-4D5F-A09F-7D65535B71C6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42910" y="207167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Eğitim yazılımında yer alan “</a:t>
            </a:r>
            <a:r>
              <a:rPr lang="tr-TR" dirty="0" err="1" smtClean="0"/>
              <a:t>Placement</a:t>
            </a:r>
            <a:r>
              <a:rPr lang="tr-TR" dirty="0" smtClean="0"/>
              <a:t> Test”i kullanıma açma işlemini öğrencilerinizin bulunduğu </a:t>
            </a:r>
            <a:r>
              <a:rPr lang="tr-TR" b="1" dirty="0" smtClean="0">
                <a:solidFill>
                  <a:srgbClr val="FF0000"/>
                </a:solidFill>
              </a:rPr>
              <a:t>1 </a:t>
            </a:r>
            <a:r>
              <a:rPr lang="tr-TR" dirty="0" smtClean="0"/>
              <a:t>şube için  gerçekleştirmiş oldunuz. 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Diğer şubelerinizin de </a:t>
            </a:r>
            <a:r>
              <a:rPr lang="tr-TR" b="1" dirty="0" err="1" smtClean="0">
                <a:solidFill>
                  <a:srgbClr val="FF0000"/>
                </a:solidFill>
              </a:rPr>
              <a:t>Placement</a:t>
            </a:r>
            <a:r>
              <a:rPr lang="tr-TR" b="1" dirty="0" smtClean="0">
                <a:solidFill>
                  <a:srgbClr val="FF0000"/>
                </a:solidFill>
              </a:rPr>
              <a:t> Teste ulaşabilmelerini sağlamayı unutmayınız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00034" y="385762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Sistemin çalışıp çalışmadığını kontrol için </a:t>
            </a:r>
            <a:r>
              <a:rPr lang="tr-TR" dirty="0" err="1" smtClean="0"/>
              <a:t>DynEd</a:t>
            </a:r>
            <a:r>
              <a:rPr lang="tr-TR" dirty="0" smtClean="0"/>
              <a:t> </a:t>
            </a:r>
            <a:r>
              <a:rPr lang="tr-TR" dirty="0" err="1" smtClean="0"/>
              <a:t>Courseware’a</a:t>
            </a:r>
            <a:r>
              <a:rPr lang="tr-TR" dirty="0" smtClean="0"/>
              <a:t> öğrencilerinizden herhangi birine ait oturum açma kimliği ve şifreyle giriş yapınız.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106777" y="5396227"/>
            <a:ext cx="2465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Kontrol işlemi için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C844-F297-486D-A3F8-65EC1FF77F88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008" y="2357430"/>
            <a:ext cx="2486372" cy="245779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539364" y="1928802"/>
            <a:ext cx="517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Bilgisayarınızda kurulu Dyned </a:t>
            </a:r>
            <a:r>
              <a:rPr lang="tr-TR" dirty="0" err="1" smtClean="0"/>
              <a:t>Courseware</a:t>
            </a:r>
            <a:r>
              <a:rPr lang="tr-TR" dirty="0" smtClean="0"/>
              <a:t> ı çalıştırınız</a:t>
            </a:r>
            <a:endParaRPr lang="tr-TR" dirty="0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1509-7A07-4E17-867E-2F71EDEB7BB9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Hem görsel hem işitseldir.</a:t>
            </a:r>
          </a:p>
          <a:p>
            <a:endParaRPr lang="tr-TR" dirty="0"/>
          </a:p>
          <a:p>
            <a:r>
              <a:rPr lang="tr-TR" dirty="0"/>
              <a:t>Öğrenciyi sürekli aktif halde bulunmaya zorlar.</a:t>
            </a:r>
          </a:p>
          <a:p>
            <a:endParaRPr lang="tr-TR" dirty="0"/>
          </a:p>
          <a:p>
            <a:r>
              <a:rPr lang="tr-TR" dirty="0"/>
              <a:t>Öğrencinin seviyesini sürekli kontrol eder.</a:t>
            </a:r>
          </a:p>
          <a:p>
            <a:endParaRPr lang="tr-TR" dirty="0"/>
          </a:p>
          <a:p>
            <a:r>
              <a:rPr lang="tr-TR" dirty="0"/>
              <a:t>Öğrencinin doğruyu kendi mantığıyla bulmasına yardımcı olur.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67544" y="120610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2335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11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56816"/>
            <a:ext cx="4572032" cy="460114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000628" y="350580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Öğrencilerinizden herhangi birine ait </a:t>
            </a:r>
            <a:r>
              <a:rPr lang="tr-TR" b="1" dirty="0" smtClean="0">
                <a:solidFill>
                  <a:srgbClr val="FF0000"/>
                </a:solidFill>
              </a:rPr>
              <a:t>Oturum açma kimliği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şifre</a:t>
            </a:r>
            <a:r>
              <a:rPr lang="tr-TR" dirty="0" smtClean="0"/>
              <a:t> kullanarak sisteme giriş yapınız.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71472" y="3845486"/>
            <a:ext cx="21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******</a:t>
            </a:r>
            <a:r>
              <a:rPr lang="tr-TR" dirty="0" smtClean="0">
                <a:solidFill>
                  <a:srgbClr val="FF0000"/>
                </a:solidFill>
              </a:rPr>
              <a:t>@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.edu.tr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71472" y="47027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******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000628" y="4572008"/>
            <a:ext cx="3929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Öğrencilerinizin sisteme giriş yapabilmeleri için Oturum Açma Kimliklerini ve Şifrelerini TXT formatında dışarı (masaüstüne) aktarmıştınız.</a:t>
            </a:r>
            <a:endParaRPr lang="tr-TR" sz="1400" dirty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D4D2-1EC5-4ED7-A210-DE4A598F46F8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5677693" cy="385346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071538" y="1500174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Öğrencilerinizden herhangi birine ait oturum açma kimliği ve şifre ile giriş yaptığınızda </a:t>
            </a:r>
            <a:r>
              <a:rPr lang="tr-TR" dirty="0" err="1" smtClean="0"/>
              <a:t>DynEd</a:t>
            </a:r>
            <a:r>
              <a:rPr lang="tr-TR" dirty="0" smtClean="0"/>
              <a:t> eğitim yazılımı-</a:t>
            </a:r>
            <a:r>
              <a:rPr lang="tr-TR" dirty="0" err="1" smtClean="0"/>
              <a:t>Placement</a:t>
            </a:r>
            <a:r>
              <a:rPr lang="tr-TR" dirty="0" smtClean="0"/>
              <a:t> testi’nin artık aktif olduğunu göreceksiniz.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572264" y="471488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“Tamam”</a:t>
            </a:r>
            <a:r>
              <a:rPr lang="tr-TR" dirty="0" smtClean="0"/>
              <a:t> butonunu tıklayarak kontrol işlemini sürdürünüz.</a:t>
            </a:r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436E-E93B-4A05-B682-F98BF843C277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5" y="2428868"/>
            <a:ext cx="7869263" cy="407196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57224" y="164305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Eğitim yazılımının öğrencilerinizin kullanımına açılmasını ve sorunsuz bir şekilde çalışmasını sağladınız.</a:t>
            </a:r>
            <a:endParaRPr lang="tr-TR" dirty="0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463A-AE58-497F-B4DF-21C43176DE53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00034" y="1857364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Okulunuzda kayıtlı bütün öğrencilerinizin sisteme giriş yaparak </a:t>
            </a:r>
            <a:r>
              <a:rPr lang="tr-TR" dirty="0" err="1" smtClean="0"/>
              <a:t>Placement</a:t>
            </a:r>
            <a:r>
              <a:rPr lang="tr-TR" dirty="0" smtClean="0"/>
              <a:t> Test’e girmelerini sağlayınız. </a:t>
            </a:r>
          </a:p>
          <a:p>
            <a:endParaRPr lang="tr-TR" dirty="0" smtClean="0"/>
          </a:p>
          <a:p>
            <a:r>
              <a:rPr lang="tr-TR" dirty="0" err="1" smtClean="0"/>
              <a:t>Placement</a:t>
            </a:r>
            <a:r>
              <a:rPr lang="tr-TR" dirty="0" smtClean="0"/>
              <a:t> Test sonucunda öğrencilerinizin seviyesine uygun eğitim içeriği otomatik olarak açılacaktır. </a:t>
            </a:r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E1D4-73B7-492D-93E1-B9321AEB1680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53988" y="53955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3491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Öğrenci bilgisayarı başında kaldığı süre içinde yaptığı her davranış sistem tarafından kayda alınarak öğretmenleri tarafından öğrencinin değerlendirmesinde yardımcı olur.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Öğrencinin herhangi bir soruya yanlış bir cevap vermesi durumunda öğrenciye cevabın yanlış olduğuyla ilgili görsel, işitsel yada yazılı bir komutla cevabını yenilemesi istenir.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67544" y="53955"/>
            <a:ext cx="8208912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5680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88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Eğer öğrenci hatasında ısrar ederse program öğrenciye </a:t>
            </a:r>
            <a:r>
              <a:rPr lang="tr-TR" dirty="0" smtClean="0"/>
              <a:t>‘Bugün </a:t>
            </a:r>
            <a:r>
              <a:rPr lang="tr-TR" dirty="0"/>
              <a:t>bu kadar yeter’ </a:t>
            </a:r>
            <a:r>
              <a:rPr lang="tr-TR" dirty="0" smtClean="0"/>
              <a:t>der.</a:t>
            </a:r>
            <a:endParaRPr lang="tr-TR" dirty="0"/>
          </a:p>
          <a:p>
            <a:endParaRPr lang="tr-TR" dirty="0"/>
          </a:p>
          <a:p>
            <a:r>
              <a:rPr lang="tr-TR" dirty="0"/>
              <a:t>Ayrıca öğrencinin cevaplandırdıklarında doğruluk ve yanlışlık oranına göre soru zorluk seviyesini </a:t>
            </a:r>
            <a:r>
              <a:rPr lang="tr-TR" dirty="0" smtClean="0"/>
              <a:t>ayarlar.</a:t>
            </a:r>
            <a:endParaRPr lang="tr-TR" dirty="0"/>
          </a:p>
          <a:p>
            <a:endParaRPr lang="tr-TR" dirty="0"/>
          </a:p>
          <a:p>
            <a:r>
              <a:rPr lang="tr-TR" dirty="0"/>
              <a:t>Öğrencilerinin büyük sorunu durumundaki aksan, diksiyon ve tonlama ile ilgili problemlerini de çözmeye yönelik donatılara sahiptir.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67544" y="153491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5216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00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600200"/>
            <a:ext cx="7484478" cy="4525963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Programa </a:t>
            </a:r>
            <a:r>
              <a:rPr lang="tr-TR" dirty="0"/>
              <a:t>katılan kullanıcılar için bilgisayar üzerinden seviye tespiti yapılmakta ve her kullanıcının hangi programdan başlaması gerektiği belirlenmektedir.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67544" y="116482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8207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 ‘</a:t>
            </a:r>
            <a:r>
              <a:rPr lang="tr-TR" dirty="0" err="1"/>
              <a:t>Records</a:t>
            </a:r>
            <a:r>
              <a:rPr lang="tr-TR" dirty="0"/>
              <a:t> Manager’ (İzleme ve Danışmanlık) sistemi;</a:t>
            </a:r>
          </a:p>
          <a:p>
            <a:pPr marL="0" indent="0">
              <a:buNone/>
            </a:pPr>
            <a:r>
              <a:rPr lang="tr-TR" dirty="0"/>
              <a:t>   </a:t>
            </a:r>
          </a:p>
          <a:p>
            <a:pPr marL="0" indent="0">
              <a:buNone/>
            </a:pPr>
            <a:r>
              <a:rPr lang="tr-TR" dirty="0"/>
              <a:t>    </a:t>
            </a:r>
            <a:r>
              <a:rPr lang="tr-TR" dirty="0" smtClean="0"/>
              <a:t>- </a:t>
            </a:r>
            <a:r>
              <a:rPr lang="tr-TR" dirty="0"/>
              <a:t>Programa katılacak olan herkesin adım adım izlenmesini,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  - </a:t>
            </a:r>
            <a:r>
              <a:rPr lang="tr-TR" dirty="0"/>
              <a:t>Program hızının, kişinin çalıştığı konudaki becerisine göre ayarlanmasını,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  - </a:t>
            </a:r>
            <a:r>
              <a:rPr lang="tr-TR" dirty="0"/>
              <a:t>Kişilerin kendi çalışmalarını denetleyebilmesini,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086-4E57-4F2A-86E9-2B7907ED7265}" type="datetime1">
              <a:rPr lang="tr-TR" smtClean="0"/>
              <a:pPr/>
              <a:t>08.01.2015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67544" y="93146"/>
            <a:ext cx="8251058" cy="1477328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accent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BAKANLIĞI </a:t>
            </a:r>
          </a:p>
          <a:p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AĞRI 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 MİLLÎ EĞİTİM 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MÜDÜRLÜĞÜ </a:t>
            </a:r>
          </a:p>
          <a:p>
            <a:r>
              <a:rPr lang="tr-TR" dirty="0" smtClean="0"/>
              <a:t>                                  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6707"/>
            <a:ext cx="2011870" cy="125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90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1136a4ceac3d317d4b298984016f8ef3e978a490c001 (1)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71136a4ceac3d317d4b298984016f8ef3e978a490c001 (1)</Template>
  <TotalTime>340</TotalTime>
  <Words>1134</Words>
  <Application>Microsoft Office PowerPoint</Application>
  <PresentationFormat>Ekran Gösterisi (4:3)</PresentationFormat>
  <Paragraphs>307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4" baseType="lpstr">
      <vt:lpstr>71136a4ceac3d317d4b298984016f8ef3e978a490c001 (1)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DynEd EBA  şifre güncelleme işlemleri 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MEBBİS-3</dc:creator>
  <cp:lastModifiedBy>MEB04</cp:lastModifiedBy>
  <cp:revision>32</cp:revision>
  <dcterms:created xsi:type="dcterms:W3CDTF">2014-12-22T12:36:04Z</dcterms:created>
  <dcterms:modified xsi:type="dcterms:W3CDTF">2015-01-08T10:56:39Z</dcterms:modified>
</cp:coreProperties>
</file>